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9144000" cy="5143500" type="screen16x9"/>
  <p:notesSz cx="6858000" cy="9144000"/>
  <p:embeddedFontLst>
    <p:embeddedFont>
      <p:font typeface="Lato" panose="020F0502020204030203" pitchFamily="34" charset="77"/>
      <p:regular r:id="rId10"/>
      <p:bold r:id="rId11"/>
      <p:italic r:id="rId12"/>
      <p:boldItalic r:id="rId13"/>
    </p:embeddedFont>
    <p:embeddedFont>
      <p:font typeface="Lato Light" panose="020F0302020204030203" pitchFamily="34" charset="77"/>
      <p:regular r:id="rId14"/>
      <p:bold r:id="rId15"/>
      <p:italic r:id="rId16"/>
      <p:boldItalic r:id="rId1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>
      <p:cViewPr varScale="1">
        <p:scale>
          <a:sx n="156" d="100"/>
          <a:sy n="156" d="100"/>
        </p:scale>
        <p:origin x="808" y="16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10" Type="http://schemas.openxmlformats.org/officeDocument/2006/relationships/font" Target="fonts/font1.fntdata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3" name="Google Shape;6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2" name="Google Shape;72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8" name="Google Shape;78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5" name="Google Shape;85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2" name="Google Shape;92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9" name="Google Shape;99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6" name="Google Shape;106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1850700"/>
            <a:ext cx="9144000" cy="15963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311700" y="1939850"/>
            <a:ext cx="8520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Lato Light"/>
              <a:buNone/>
              <a:defRPr sz="5200">
                <a:latin typeface="Lato Light"/>
                <a:ea typeface="Lato Light"/>
                <a:cs typeface="Lato Light"/>
                <a:sym typeface="Lato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5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 sz="2800">
                <a:latin typeface="Lato"/>
                <a:ea typeface="Lato"/>
                <a:cs typeface="Lato"/>
                <a:sym typeface="La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54" name="Google Shape;54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2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7" name="Google Shape;57;p12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8" name="Google Shape;58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134400"/>
            <a:ext cx="9144000" cy="5727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311700" y="134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body" idx="1"/>
          </p:nvPr>
        </p:nvSpPr>
        <p:spPr>
          <a:xfrm>
            <a:off x="311700" y="804575"/>
            <a:ext cx="8520600" cy="3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b="1"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AUTOLAYOUT_1">
    <p:bg>
      <p:bgPr>
        <a:solidFill>
          <a:srgbClr val="FFFFFF"/>
        </a:solid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21;p4"/>
          <p:cNvSpPr/>
          <p:nvPr/>
        </p:nvSpPr>
        <p:spPr>
          <a:xfrm>
            <a:off x="4574400" y="0"/>
            <a:ext cx="4569600" cy="51435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22;p4"/>
          <p:cNvSpPr/>
          <p:nvPr/>
        </p:nvSpPr>
        <p:spPr>
          <a:xfrm>
            <a:off x="4844700" y="1040701"/>
            <a:ext cx="4031700" cy="30621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rgbClr val="BDBDBD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2941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4"/>
          <p:cNvSpPr txBox="1">
            <a:spLocks noGrp="1"/>
          </p:cNvSpPr>
          <p:nvPr>
            <p:ph type="title"/>
          </p:nvPr>
        </p:nvSpPr>
        <p:spPr>
          <a:xfrm>
            <a:off x="291875" y="406900"/>
            <a:ext cx="3978000" cy="138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b="1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b="1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b="1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b="1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b="1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b="1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b="1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b="1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body" idx="1"/>
          </p:nvPr>
        </p:nvSpPr>
        <p:spPr>
          <a:xfrm>
            <a:off x="291950" y="1854951"/>
            <a:ext cx="3978000" cy="25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  <a:defRPr sz="1600" b="1">
                <a:solidFill>
                  <a:schemeClr val="dk2"/>
                </a:solidFill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>
            <a:spLocks noGrp="1"/>
          </p:cNvSpPr>
          <p:nvPr>
            <p:ph type="body" idx="1"/>
          </p:nvPr>
        </p:nvSpPr>
        <p:spPr>
          <a:xfrm>
            <a:off x="311700" y="826200"/>
            <a:ext cx="3999900" cy="3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 b="1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body" idx="2"/>
          </p:nvPr>
        </p:nvSpPr>
        <p:spPr>
          <a:xfrm>
            <a:off x="4832400" y="826200"/>
            <a:ext cx="3999900" cy="3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 b="1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134400"/>
            <a:ext cx="9144000" cy="5727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311700" y="134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" name="Google Shape;37;p7"/>
          <p:cNvSpPr/>
          <p:nvPr/>
        </p:nvSpPr>
        <p:spPr>
          <a:xfrm>
            <a:off x="0" y="134400"/>
            <a:ext cx="9144000" cy="5727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38;p7"/>
          <p:cNvSpPr txBox="1">
            <a:spLocks noGrp="1"/>
          </p:cNvSpPr>
          <p:nvPr>
            <p:ph type="title"/>
          </p:nvPr>
        </p:nvSpPr>
        <p:spPr>
          <a:xfrm>
            <a:off x="311700" y="134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1" name="Google Shape;41;p8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9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" name="Google Shape;48;p10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9" name="Google Shape;49;p10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0" name="Google Shape;50;p10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1" name="Google Shape;51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Lato"/>
              <a:buChar char="●"/>
              <a:defRPr sz="18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developer.mozilla.org/en-US/docs/Web/API/Event/preventDefault" TargetMode="External"/><Relationship Id="rId3" Type="http://schemas.openxmlformats.org/officeDocument/2006/relationships/hyperlink" Target="https://developer.mozilla.org/en-US/docs/Learn/JavaScript/Building_blocks/Events" TargetMode="External"/><Relationship Id="rId7" Type="http://schemas.openxmlformats.org/officeDocument/2006/relationships/hyperlink" Target="https://developer.mozilla.org/en-US/docs/Web/API/EventTarget/addEventListener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eveloper.mozilla.org/en-US/docs/Web/API/EventTarget" TargetMode="External"/><Relationship Id="rId5" Type="http://schemas.openxmlformats.org/officeDocument/2006/relationships/hyperlink" Target="https://developer.mozilla.org/en-US/docs/Web/API/Event" TargetMode="External"/><Relationship Id="rId4" Type="http://schemas.openxmlformats.org/officeDocument/2006/relationships/hyperlink" Target="https://developer.mozilla.org/en-US/docs/Web/Events" TargetMode="External"/><Relationship Id="rId9" Type="http://schemas.openxmlformats.org/officeDocument/2006/relationships/hyperlink" Target="https://youtu.be/jqU3uaRgQyQ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>
            <a:spLocks noGrp="1"/>
          </p:cNvSpPr>
          <p:nvPr>
            <p:ph type="ctrTitle"/>
          </p:nvPr>
        </p:nvSpPr>
        <p:spPr>
          <a:xfrm>
            <a:off x="311700" y="1939850"/>
            <a:ext cx="8520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COMPSCI 326</a:t>
            </a:r>
            <a:endParaRPr/>
          </a:p>
        </p:txBody>
      </p:sp>
      <p:sp>
        <p:nvSpPr>
          <p:cNvPr id="66" name="Google Shape;66;p1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5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lnSpcReduction="2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Lecture 07: JavaScript DOM Events</a:t>
            </a:r>
            <a:endParaRPr/>
          </a:p>
        </p:txBody>
      </p:sp>
      <p:pic>
        <p:nvPicPr>
          <p:cNvPr id="67" name="Google Shape;67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73538" y="100800"/>
            <a:ext cx="3796924" cy="163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126101" y="3375025"/>
            <a:ext cx="1706198" cy="1710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64400" y="3527326"/>
            <a:ext cx="2718976" cy="147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>
            <a:spLocks noGrp="1"/>
          </p:cNvSpPr>
          <p:nvPr>
            <p:ph type="title"/>
          </p:nvPr>
        </p:nvSpPr>
        <p:spPr>
          <a:xfrm>
            <a:off x="311700" y="134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Resources</a:t>
            </a:r>
            <a:endParaRPr/>
          </a:p>
        </p:txBody>
      </p:sp>
      <p:sp>
        <p:nvSpPr>
          <p:cNvPr id="75" name="Google Shape;75;p15"/>
          <p:cNvSpPr txBox="1">
            <a:spLocks noGrp="1"/>
          </p:cNvSpPr>
          <p:nvPr>
            <p:ph type="body" idx="1"/>
          </p:nvPr>
        </p:nvSpPr>
        <p:spPr>
          <a:xfrm>
            <a:off x="311700" y="804575"/>
            <a:ext cx="8520600" cy="3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MDN Web Docs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 b="0" u="sng">
                <a:solidFill>
                  <a:schemeClr val="hlink"/>
                </a:solidFill>
                <a:hlinkClick r:id="rId3"/>
              </a:rPr>
              <a:t>Introduction to Events</a:t>
            </a:r>
            <a:endParaRPr b="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0" u="sng">
                <a:solidFill>
                  <a:schemeClr val="hlink"/>
                </a:solidFill>
                <a:hlinkClick r:id="rId4"/>
              </a:rPr>
              <a:t>Event Reference</a:t>
            </a:r>
            <a:endParaRPr b="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0" u="sng">
                <a:solidFill>
                  <a:schemeClr val="hlink"/>
                </a:solidFill>
                <a:hlinkClick r:id="rId5"/>
              </a:rPr>
              <a:t>Event Interface</a:t>
            </a:r>
            <a:endParaRPr b="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0" u="sng">
                <a:solidFill>
                  <a:schemeClr val="hlink"/>
                </a:solidFill>
                <a:hlinkClick r:id="rId6"/>
              </a:rPr>
              <a:t>EventTarget Interface</a:t>
            </a:r>
            <a:endParaRPr b="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0" u="sng">
                <a:solidFill>
                  <a:schemeClr val="hlink"/>
                </a:solidFill>
                <a:hlinkClick r:id="rId7"/>
              </a:rPr>
              <a:t>EventTarget.addEventListener()</a:t>
            </a:r>
            <a:endParaRPr b="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0" u="sng">
                <a:solidFill>
                  <a:schemeClr val="hlink"/>
                </a:solidFill>
                <a:hlinkClick r:id="rId8"/>
              </a:rPr>
              <a:t>Event.preventDefault()</a:t>
            </a:r>
            <a:endParaRPr b="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en" b="0"/>
              <a:t>You can also learn more by watching this:</a:t>
            </a:r>
            <a:endParaRPr b="0"/>
          </a:p>
          <a:p>
            <a:pPr marL="457200" lvl="0" indent="-3429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 b="0" u="sng">
                <a:solidFill>
                  <a:schemeClr val="hlink"/>
                </a:solidFill>
                <a:hlinkClick r:id="rId9"/>
              </a:rPr>
              <a:t>What are event listeners in JavaScript?</a:t>
            </a:r>
            <a:r>
              <a:rPr lang="en" b="0"/>
              <a:t>, mmtuts</a:t>
            </a:r>
            <a:endParaRPr b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6"/>
          <p:cNvPicPr preferRelativeResize="0"/>
          <p:nvPr/>
        </p:nvPicPr>
        <p:blipFill rotWithShape="1">
          <a:blip r:embed="rId3">
            <a:alphaModFix/>
          </a:blip>
          <a:srcRect t="1903" b="1904"/>
          <a:stretch/>
        </p:blipFill>
        <p:spPr>
          <a:xfrm>
            <a:off x="5244250" y="1386100"/>
            <a:ext cx="3232599" cy="2384202"/>
          </a:xfrm>
          <a:prstGeom prst="rect">
            <a:avLst/>
          </a:prstGeom>
          <a:noFill/>
          <a:ln w="76200" cap="flat" cmpd="dbl">
            <a:solidFill>
              <a:schemeClr val="lt1"/>
            </a:solidFill>
            <a:prstDash val="solid"/>
            <a:miter lim="8000"/>
            <a:headEnd type="none" w="sm" len="sm"/>
            <a:tailEnd type="none" w="sm" len="sm"/>
          </a:ln>
        </p:spPr>
      </p:pic>
      <p:sp>
        <p:nvSpPr>
          <p:cNvPr id="81" name="Google Shape;81;p16"/>
          <p:cNvSpPr txBox="1">
            <a:spLocks noGrp="1"/>
          </p:cNvSpPr>
          <p:nvPr>
            <p:ph type="title"/>
          </p:nvPr>
        </p:nvSpPr>
        <p:spPr>
          <a:xfrm>
            <a:off x="291875" y="406900"/>
            <a:ext cx="3978000" cy="138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Today</a:t>
            </a:r>
            <a:endParaRPr/>
          </a:p>
        </p:txBody>
      </p:sp>
      <p:sp>
        <p:nvSpPr>
          <p:cNvPr id="82" name="Google Shape;82;p16"/>
          <p:cNvSpPr txBox="1">
            <a:spLocks noGrp="1"/>
          </p:cNvSpPr>
          <p:nvPr>
            <p:ph type="body" idx="1"/>
          </p:nvPr>
        </p:nvSpPr>
        <p:spPr>
          <a:xfrm>
            <a:off x="291950" y="1854951"/>
            <a:ext cx="3978000" cy="25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 b="0"/>
              <a:t>GOAL (in-class exercise): make a web interface for the decoder functions.</a:t>
            </a:r>
            <a:endParaRPr b="0"/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</a:pPr>
            <a:r>
              <a:rPr lang="en" b="0"/>
              <a:t>We will be using HTML, scripts, the DOM (Document Object Model), and </a:t>
            </a:r>
            <a:r>
              <a:rPr lang="en" i="1"/>
              <a:t>browser events</a:t>
            </a:r>
            <a:r>
              <a:rPr lang="en" b="0"/>
              <a:t> to do this.</a:t>
            </a:r>
            <a:endParaRPr b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 txBox="1">
            <a:spLocks noGrp="1"/>
          </p:cNvSpPr>
          <p:nvPr>
            <p:ph type="title"/>
          </p:nvPr>
        </p:nvSpPr>
        <p:spPr>
          <a:xfrm>
            <a:off x="311700" y="134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Jamboard</a:t>
            </a:r>
            <a:endParaRPr/>
          </a:p>
        </p:txBody>
      </p:sp>
      <p:sp>
        <p:nvSpPr>
          <p:cNvPr id="88" name="Google Shape;88;p17"/>
          <p:cNvSpPr txBox="1">
            <a:spLocks noGrp="1"/>
          </p:cNvSpPr>
          <p:nvPr>
            <p:ph type="body" idx="1"/>
          </p:nvPr>
        </p:nvSpPr>
        <p:spPr>
          <a:xfrm>
            <a:off x="311700" y="804575"/>
            <a:ext cx="3157500" cy="3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b="0" dirty="0"/>
              <a:t>We saw a version of the application on the right last time.</a:t>
            </a:r>
            <a:endParaRPr b="0" dirty="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en" b="0" dirty="0"/>
              <a:t>In this version we will programmatically connect </a:t>
            </a:r>
            <a:r>
              <a:rPr lang="en" b="0" i="1" dirty="0"/>
              <a:t>events</a:t>
            </a:r>
            <a:r>
              <a:rPr lang="en" b="0" dirty="0"/>
              <a:t> to </a:t>
            </a:r>
            <a:r>
              <a:rPr lang="en" b="0" i="1" dirty="0"/>
              <a:t>event listeners/handlers</a:t>
            </a:r>
            <a:r>
              <a:rPr lang="en" b="0" dirty="0"/>
              <a:t> that will perform an action given an event that occurred.</a:t>
            </a:r>
            <a:endParaRPr b="0" dirty="0"/>
          </a:p>
        </p:txBody>
      </p:sp>
      <p:pic>
        <p:nvPicPr>
          <p:cNvPr id="89" name="Google Shape;89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17450" y="812684"/>
            <a:ext cx="5526550" cy="4102191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"/>
          <p:cNvSpPr txBox="1">
            <a:spLocks noGrp="1"/>
          </p:cNvSpPr>
          <p:nvPr>
            <p:ph type="title"/>
          </p:nvPr>
        </p:nvSpPr>
        <p:spPr>
          <a:xfrm>
            <a:off x="311700" y="134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Version 1</a:t>
            </a:r>
            <a:endParaRPr/>
          </a:p>
        </p:txBody>
      </p:sp>
      <p:sp>
        <p:nvSpPr>
          <p:cNvPr id="95" name="Google Shape;95;p18"/>
          <p:cNvSpPr txBox="1">
            <a:spLocks noGrp="1"/>
          </p:cNvSpPr>
          <p:nvPr>
            <p:ph type="body" idx="1"/>
          </p:nvPr>
        </p:nvSpPr>
        <p:spPr>
          <a:xfrm>
            <a:off x="311700" y="804575"/>
            <a:ext cx="3157500" cy="3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b="0" dirty="0"/>
              <a:t>Let’s take a look at where we left off with this version of the application last time.</a:t>
            </a:r>
            <a:endParaRPr b="0" dirty="0"/>
          </a:p>
        </p:txBody>
      </p:sp>
      <p:pic>
        <p:nvPicPr>
          <p:cNvPr id="96" name="Google Shape;96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17450" y="812684"/>
            <a:ext cx="5526550" cy="4102191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9"/>
          <p:cNvSpPr txBox="1">
            <a:spLocks noGrp="1"/>
          </p:cNvSpPr>
          <p:nvPr>
            <p:ph type="title"/>
          </p:nvPr>
        </p:nvSpPr>
        <p:spPr>
          <a:xfrm>
            <a:off x="311700" y="134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Version 2</a:t>
            </a:r>
            <a:endParaRPr/>
          </a:p>
        </p:txBody>
      </p:sp>
      <p:sp>
        <p:nvSpPr>
          <p:cNvPr id="102" name="Google Shape;102;p19"/>
          <p:cNvSpPr txBox="1">
            <a:spLocks noGrp="1"/>
          </p:cNvSpPr>
          <p:nvPr>
            <p:ph type="body" idx="1"/>
          </p:nvPr>
        </p:nvSpPr>
        <p:spPr>
          <a:xfrm>
            <a:off x="311700" y="804575"/>
            <a:ext cx="3157500" cy="3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b="0" dirty="0"/>
              <a:t>In version 2, we are not making any changes to the interface. But, we will make some changes to the code to tidy things up a bit.</a:t>
            </a:r>
            <a:endParaRPr b="0" dirty="0"/>
          </a:p>
        </p:txBody>
      </p:sp>
      <p:pic>
        <p:nvPicPr>
          <p:cNvPr id="103" name="Google Shape;103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17450" y="812684"/>
            <a:ext cx="5526550" cy="4102191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0"/>
          <p:cNvSpPr txBox="1">
            <a:spLocks noGrp="1"/>
          </p:cNvSpPr>
          <p:nvPr>
            <p:ph type="title"/>
          </p:nvPr>
        </p:nvSpPr>
        <p:spPr>
          <a:xfrm>
            <a:off x="311700" y="134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Version 3</a:t>
            </a:r>
            <a:endParaRPr/>
          </a:p>
        </p:txBody>
      </p:sp>
      <p:sp>
        <p:nvSpPr>
          <p:cNvPr id="109" name="Google Shape;109;p20"/>
          <p:cNvSpPr txBox="1">
            <a:spLocks noGrp="1"/>
          </p:cNvSpPr>
          <p:nvPr>
            <p:ph type="body" idx="1"/>
          </p:nvPr>
        </p:nvSpPr>
        <p:spPr>
          <a:xfrm>
            <a:off x="311700" y="804575"/>
            <a:ext cx="3157500" cy="3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b="0" dirty="0"/>
              <a:t>In version 3, we will get rid of the button and make the app a little more interactive!</a:t>
            </a:r>
            <a:endParaRPr b="0" dirty="0"/>
          </a:p>
        </p:txBody>
      </p:sp>
      <p:pic>
        <p:nvPicPr>
          <p:cNvPr id="110" name="Google Shape;110;p20"/>
          <p:cNvPicPr preferRelativeResize="0"/>
          <p:nvPr/>
        </p:nvPicPr>
        <p:blipFill rotWithShape="1">
          <a:blip r:embed="rId3">
            <a:alphaModFix/>
          </a:blip>
          <a:srcRect b="1631"/>
          <a:stretch/>
        </p:blipFill>
        <p:spPr>
          <a:xfrm>
            <a:off x="3878050" y="804575"/>
            <a:ext cx="5051400" cy="40642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im Richards Style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A61C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196</Words>
  <Application>Microsoft Macintosh PowerPoint</Application>
  <PresentationFormat>On-screen Show (16:9)</PresentationFormat>
  <Paragraphs>24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Lato</vt:lpstr>
      <vt:lpstr>Lato Light</vt:lpstr>
      <vt:lpstr>Arial</vt:lpstr>
      <vt:lpstr>Tim Richards Style</vt:lpstr>
      <vt:lpstr>COMPSCI 326</vt:lpstr>
      <vt:lpstr>Resources</vt:lpstr>
      <vt:lpstr>Today</vt:lpstr>
      <vt:lpstr>Jamboard</vt:lpstr>
      <vt:lpstr>Version 1</vt:lpstr>
      <vt:lpstr>Version 2</vt:lpstr>
      <vt:lpstr>Version 3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COMPSCI 326</dc:title>
  <cp:lastModifiedBy>Timothy Richards</cp:lastModifiedBy>
  <cp:revision>1</cp:revision>
  <dcterms:modified xsi:type="dcterms:W3CDTF">2023-03-02T16:26:27Z</dcterms:modified>
</cp:coreProperties>
</file>